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2.xml" ContentType="application/vnd.openxmlformats-officedocument.presentationml.tags+xml"/>
  <Override PartName="/ppt/notesSlides/notesSlide26.xml" ContentType="application/vnd.openxmlformats-officedocument.presentationml.notesSlide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27.xml" ContentType="application/vnd.openxmlformats-officedocument.presentationml.notesSlide+xml"/>
  <Override PartName="/ppt/comments/comment3.xml" ContentType="application/vnd.openxmlformats-officedocument.presentationml.comment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8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02"/>
  </p:notesMasterIdLst>
  <p:handoutMasterIdLst>
    <p:handoutMasterId r:id="rId103"/>
  </p:handoutMasterIdLst>
  <p:sldIdLst>
    <p:sldId id="256" r:id="rId7"/>
    <p:sldId id="433" r:id="rId8"/>
    <p:sldId id="373" r:id="rId9"/>
    <p:sldId id="416" r:id="rId10"/>
    <p:sldId id="417" r:id="rId11"/>
    <p:sldId id="418" r:id="rId12"/>
    <p:sldId id="419" r:id="rId13"/>
    <p:sldId id="370" r:id="rId14"/>
    <p:sldId id="369" r:id="rId15"/>
    <p:sldId id="378" r:id="rId16"/>
    <p:sldId id="301" r:id="rId17"/>
    <p:sldId id="302" r:id="rId18"/>
    <p:sldId id="303" r:id="rId19"/>
    <p:sldId id="304" r:id="rId20"/>
    <p:sldId id="305" r:id="rId21"/>
    <p:sldId id="306" r:id="rId22"/>
    <p:sldId id="307" r:id="rId23"/>
    <p:sldId id="308" r:id="rId24"/>
    <p:sldId id="309" r:id="rId25"/>
    <p:sldId id="310" r:id="rId26"/>
    <p:sldId id="311" r:id="rId27"/>
    <p:sldId id="312" r:id="rId28"/>
    <p:sldId id="313" r:id="rId29"/>
    <p:sldId id="314" r:id="rId30"/>
    <p:sldId id="315" r:id="rId31"/>
    <p:sldId id="316" r:id="rId32"/>
    <p:sldId id="399" r:id="rId33"/>
    <p:sldId id="400" r:id="rId34"/>
    <p:sldId id="401" r:id="rId35"/>
    <p:sldId id="402" r:id="rId36"/>
    <p:sldId id="403" r:id="rId37"/>
    <p:sldId id="404" r:id="rId38"/>
    <p:sldId id="405" r:id="rId39"/>
    <p:sldId id="420" r:id="rId40"/>
    <p:sldId id="421" r:id="rId41"/>
    <p:sldId id="424" r:id="rId42"/>
    <p:sldId id="423" r:id="rId43"/>
    <p:sldId id="422" r:id="rId44"/>
    <p:sldId id="374" r:id="rId45"/>
    <p:sldId id="382" r:id="rId46"/>
    <p:sldId id="318" r:id="rId47"/>
    <p:sldId id="425" r:id="rId48"/>
    <p:sldId id="320" r:id="rId49"/>
    <p:sldId id="426" r:id="rId50"/>
    <p:sldId id="427" r:id="rId51"/>
    <p:sldId id="323" r:id="rId52"/>
    <p:sldId id="428" r:id="rId53"/>
    <p:sldId id="429" r:id="rId54"/>
    <p:sldId id="324" r:id="rId55"/>
    <p:sldId id="430" r:id="rId56"/>
    <p:sldId id="432" r:id="rId57"/>
    <p:sldId id="431" r:id="rId58"/>
    <p:sldId id="325" r:id="rId59"/>
    <p:sldId id="327" r:id="rId60"/>
    <p:sldId id="328" r:id="rId61"/>
    <p:sldId id="394" r:id="rId62"/>
    <p:sldId id="329" r:id="rId63"/>
    <p:sldId id="368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395" r:id="rId72"/>
    <p:sldId id="396" r:id="rId73"/>
    <p:sldId id="375" r:id="rId74"/>
    <p:sldId id="398" r:id="rId75"/>
    <p:sldId id="397" r:id="rId76"/>
    <p:sldId id="359" r:id="rId77"/>
    <p:sldId id="360" r:id="rId78"/>
    <p:sldId id="376" r:id="rId79"/>
    <p:sldId id="343" r:id="rId80"/>
    <p:sldId id="344" r:id="rId81"/>
    <p:sldId id="345" r:id="rId82"/>
    <p:sldId id="361" r:id="rId83"/>
    <p:sldId id="347" r:id="rId84"/>
    <p:sldId id="348" r:id="rId85"/>
    <p:sldId id="362" r:id="rId86"/>
    <p:sldId id="352" r:id="rId87"/>
    <p:sldId id="353" r:id="rId88"/>
    <p:sldId id="354" r:id="rId89"/>
    <p:sldId id="363" r:id="rId90"/>
    <p:sldId id="364" r:id="rId91"/>
    <p:sldId id="377" r:id="rId92"/>
    <p:sldId id="350" r:id="rId93"/>
    <p:sldId id="355" r:id="rId94"/>
    <p:sldId id="349" r:id="rId95"/>
    <p:sldId id="357" r:id="rId96"/>
    <p:sldId id="358" r:id="rId97"/>
    <p:sldId id="406" r:id="rId98"/>
    <p:sldId id="407" r:id="rId99"/>
    <p:sldId id="434" r:id="rId100"/>
    <p:sldId id="299" r:id="rId101"/>
  </p:sldIdLst>
  <p:sldSz cx="9144000" cy="6858000" type="screen4x3"/>
  <p:notesSz cx="7023100" cy="9309100"/>
  <p:custDataLst>
    <p:tags r:id="rId104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1518" y="10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viewProps" Target="viewProp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notesMaster" Target="notesMasters/notesMaster1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commentAuthors" Target="commentAuthor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handoutMaster" Target="handoutMasters/handoutMaster1.xml"/><Relationship Id="rId108" Type="http://schemas.openxmlformats.org/officeDocument/2006/relationships/theme" Target="theme/theme1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presProps" Target="pres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ableStyles" Target="tableStyles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tags" Target="tags/tag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06-Mar-19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06-Mar-19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40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42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5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78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.xml"/><Relationship Id="rId4" Type="http://schemas.openxmlformats.org/officeDocument/2006/relationships/image" Target="../media/image70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emf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3.xml"/><Relationship Id="rId4" Type="http://schemas.openxmlformats.org/officeDocument/2006/relationships/image" Target="../media/image73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5" Type="http://schemas.openxmlformats.org/officeDocument/2006/relationships/image" Target="../media/image78.png"/><Relationship Id="rId4" Type="http://schemas.openxmlformats.org/officeDocument/2006/relationships/image" Target="../media/image77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8.xml"/><Relationship Id="rId4" Type="http://schemas.openxmlformats.org/officeDocument/2006/relationships/image" Target="../media/image80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4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5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38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3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44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4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50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54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56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7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jpeg"/><Relationship Id="rId2" Type="http://schemas.openxmlformats.org/officeDocument/2006/relationships/image" Target="../media/image118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1.jpeg"/><Relationship Id="rId4" Type="http://schemas.openxmlformats.org/officeDocument/2006/relationships/image" Target="../media/image12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Doctoral Thesis in Applied Mathematics </a:t>
            </a:r>
            <a:br>
              <a:rPr lang="en-US" dirty="0"/>
            </a:br>
            <a:r>
              <a:rPr lang="en-US" dirty="0"/>
              <a:t>	</a:t>
            </a:r>
            <a:r>
              <a:rPr lang="en-US"/>
              <a:t>Defense Presentation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March 2019</a:t>
            </a:r>
          </a:p>
          <a:p>
            <a:r>
              <a:rPr lang="en-US" dirty="0"/>
              <a:t>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6588BC-4944-4B47-AE23-F05B6CE4E1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1D31553-C5DB-4BB8-B191-D51EDED36E6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90CF532-BA97-4124-A199-38EA2732F7A7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Proposed framework:</a:t>
            </a:r>
          </a:p>
          <a:p>
            <a:r>
              <a:rPr lang="en-US" dirty="0"/>
              <a:t>Overview</a:t>
            </a:r>
          </a:p>
          <a:p>
            <a:r>
              <a:rPr lang="en-US" dirty="0"/>
              <a:t>Avoidance Run </a:t>
            </a:r>
          </a:p>
          <a:p>
            <a:r>
              <a:rPr lang="en-US" dirty="0"/>
              <a:t>UTM Implementation</a:t>
            </a:r>
          </a:p>
          <a:p>
            <a:r>
              <a:rPr lang="en-US" dirty="0"/>
              <a:t>Rule Engine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i="1" u="sng" dirty="0"/>
              <a:t>Simulations:</a:t>
            </a:r>
          </a:p>
          <a:p>
            <a:r>
              <a:rPr lang="en-US" dirty="0"/>
              <a:t>Test Plan</a:t>
            </a:r>
          </a:p>
          <a:p>
            <a:r>
              <a:rPr lang="en-US" dirty="0"/>
              <a:t>Obstacle avoidance</a:t>
            </a:r>
          </a:p>
          <a:p>
            <a:r>
              <a:rPr lang="en-US" dirty="0"/>
              <a:t>Weather avoidance</a:t>
            </a:r>
          </a:p>
          <a:p>
            <a:r>
              <a:rPr lang="en-US" dirty="0"/>
              <a:t>Rules of the Air</a:t>
            </a:r>
          </a:p>
          <a:p>
            <a:r>
              <a:rPr lang="en-US" dirty="0"/>
              <a:t>Cooperative vs. Noncooperative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Conclusion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2AFAD75-594A-4EAA-8F0B-C26E5CD4B226}"/>
              </a:ext>
            </a:extLst>
          </p:cNvPr>
          <p:cNvSpPr>
            <a:spLocks noGrp="1"/>
          </p:cNvSpPr>
          <p:nvPr>
            <p:ph type="sldNum" sz="quarter" idx="14"/>
          </p:nvPr>
        </p:nvSpPr>
        <p:spPr/>
        <p:txBody>
          <a:bodyPr/>
          <a:lstStyle/>
          <a:p>
            <a:pPr>
              <a:defRPr/>
            </a:pPr>
            <a:fld id="{B570C130-3947-5746-9F16-5E7E49C44C45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7448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4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schemas.microsoft.com/office/2006/documentManagement/types"/>
    <ds:schemaRef ds:uri="http://purl.org/dc/dcmitype/"/>
    <ds:schemaRef ds:uri="http://schemas.microsoft.com/office/infopath/2007/PartnerControls"/>
    <ds:schemaRef ds:uri="http://purl.org/dc/elements/1.1/"/>
    <ds:schemaRef ds:uri="http://www.w3.org/XML/1998/namespace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4275</TotalTime>
  <Words>4093</Words>
  <Application>Microsoft Office PowerPoint</Application>
  <PresentationFormat>On-screen Show (4:3)</PresentationFormat>
  <Paragraphs>1263</Paragraphs>
  <Slides>95</Slides>
  <Notes>57</Notes>
  <HiddenSlides>0</HiddenSlides>
  <MMClips>7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11" baseType="lpstr">
      <vt:lpstr>Arial</vt:lpstr>
      <vt:lpstr>Arial monospaced for SAP</vt:lpstr>
      <vt:lpstr>Calibri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327</cp:revision>
  <cp:lastPrinted>2015-07-29T21:30:37Z</cp:lastPrinted>
  <dcterms:created xsi:type="dcterms:W3CDTF">2017-09-21T08:49:16Z</dcterms:created>
  <dcterms:modified xsi:type="dcterms:W3CDTF">2019-03-06T19:53:25Z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